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s/slide5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A107856-5554-42FB-B03E-39F5DBC370BA}" styleName="Medium Style 4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FABFCF23-3B69-468F-B69F-88F6DE6A72F2}" styleName="Medium Style 1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74C1A8A3-306A-4EB7-A6B1-4F7E0EB9C5D6}" styleName="Medium Style 3 - Accent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74" d="100"/>
          <a:sy n="74" d="100"/>
        </p:scale>
        <p:origin x="-133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CCE23B-9853-7A4D-AE5D-BA7DE2E15BC5}" type="datetimeFigureOut">
              <a:rPr lang="en-US" smtClean="0"/>
              <a:t>7/23/11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DF58F0-6DA0-5D41-9354-F61E9CF2CCE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1707830" y="1030907"/>
            <a:ext cx="5375948" cy="4742981"/>
            <a:chOff x="1707830" y="1030907"/>
            <a:chExt cx="5375948" cy="4742981"/>
          </a:xfrm>
        </p:grpSpPr>
        <p:grpSp>
          <p:nvGrpSpPr>
            <p:cNvPr id="42" name="Group 41"/>
            <p:cNvGrpSpPr/>
            <p:nvPr/>
          </p:nvGrpSpPr>
          <p:grpSpPr>
            <a:xfrm>
              <a:off x="1707830" y="1030907"/>
              <a:ext cx="5375948" cy="4742981"/>
              <a:chOff x="1707830" y="1030907"/>
              <a:chExt cx="5375948" cy="4742981"/>
            </a:xfrm>
          </p:grpSpPr>
          <p:grpSp>
            <p:nvGrpSpPr>
              <p:cNvPr id="41" name="Group 40"/>
              <p:cNvGrpSpPr/>
              <p:nvPr/>
            </p:nvGrpSpPr>
            <p:grpSpPr>
              <a:xfrm>
                <a:off x="1707830" y="1030907"/>
                <a:ext cx="5375948" cy="4742981"/>
                <a:chOff x="1707830" y="1030907"/>
                <a:chExt cx="5375948" cy="4742981"/>
              </a:xfrm>
            </p:grpSpPr>
            <p:grpSp>
              <p:nvGrpSpPr>
                <p:cNvPr id="26" name="Group 25"/>
                <p:cNvGrpSpPr/>
                <p:nvPr/>
              </p:nvGrpSpPr>
              <p:grpSpPr>
                <a:xfrm>
                  <a:off x="1707830" y="1030907"/>
                  <a:ext cx="5375948" cy="4742981"/>
                  <a:chOff x="1707830" y="1030907"/>
                  <a:chExt cx="5375948" cy="4742981"/>
                </a:xfrm>
              </p:grpSpPr>
              <p:grpSp>
                <p:nvGrpSpPr>
                  <p:cNvPr id="23" name="Group 22"/>
                  <p:cNvGrpSpPr/>
                  <p:nvPr/>
                </p:nvGrpSpPr>
                <p:grpSpPr>
                  <a:xfrm>
                    <a:off x="2017889" y="1256683"/>
                    <a:ext cx="5065889" cy="4315179"/>
                    <a:chOff x="2017889" y="1256683"/>
                    <a:chExt cx="5065889" cy="4315179"/>
                  </a:xfrm>
                </p:grpSpPr>
                <p:cxnSp>
                  <p:nvCxnSpPr>
                    <p:cNvPr id="5" name="Straight Arrow Connector 4"/>
                    <p:cNvCxnSpPr/>
                    <p:nvPr/>
                  </p:nvCxnSpPr>
                  <p:spPr>
                    <a:xfrm flipV="1">
                      <a:off x="2017889" y="5404556"/>
                      <a:ext cx="5065889" cy="14111"/>
                    </a:xfrm>
                    <a:prstGeom prst="straightConnector1">
                      <a:avLst/>
                    </a:prstGeom>
                    <a:ln>
                      <a:solidFill>
                        <a:schemeClr val="tx1"/>
                      </a:solidFill>
                      <a:tailEnd type="arrow"/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6" name="Straight Arrow Connector 5"/>
                    <p:cNvCxnSpPr/>
                    <p:nvPr/>
                  </p:nvCxnSpPr>
                  <p:spPr>
                    <a:xfrm rot="5400000" flipH="1" flipV="1">
                      <a:off x="12700" y="3413479"/>
                      <a:ext cx="4315179" cy="1588"/>
                    </a:xfrm>
                    <a:prstGeom prst="straightConnector1">
                      <a:avLst/>
                    </a:prstGeom>
                    <a:ln>
                      <a:solidFill>
                        <a:schemeClr val="tx1"/>
                      </a:solidFill>
                      <a:tailEnd type="arrow"/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9" name="Straight Connector 8"/>
                    <p:cNvCxnSpPr/>
                    <p:nvPr/>
                  </p:nvCxnSpPr>
                  <p:spPr>
                    <a:xfrm rot="16200000" flipH="1">
                      <a:off x="1541551" y="2476500"/>
                      <a:ext cx="3556003" cy="2300112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2" name="Straight Connector 11"/>
                    <p:cNvCxnSpPr/>
                    <p:nvPr/>
                  </p:nvCxnSpPr>
                  <p:spPr>
                    <a:xfrm>
                      <a:off x="2171084" y="2906892"/>
                      <a:ext cx="4249472" cy="2497664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3" name="Straight Connector 12"/>
                    <p:cNvCxnSpPr/>
                    <p:nvPr/>
                  </p:nvCxnSpPr>
                  <p:spPr>
                    <a:xfrm>
                      <a:off x="2169495" y="4684893"/>
                      <a:ext cx="4531477" cy="719663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4" name="Straight Connector 13"/>
                    <p:cNvCxnSpPr/>
                    <p:nvPr/>
                  </p:nvCxnSpPr>
                  <p:spPr>
                    <a:xfrm>
                      <a:off x="2169495" y="4103512"/>
                      <a:ext cx="2614174" cy="1315155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sp>
                <p:nvSpPr>
                  <p:cNvPr id="24" name="TextBox 23"/>
                  <p:cNvSpPr txBox="1"/>
                  <p:nvPr/>
                </p:nvSpPr>
                <p:spPr>
                  <a:xfrm>
                    <a:off x="3414889" y="5404556"/>
                    <a:ext cx="3668889" cy="36933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US" dirty="0" smtClean="0"/>
                      <a:t>Time in Hours Since Vehicles Started</a:t>
                    </a:r>
                    <a:endParaRPr lang="en-US" dirty="0"/>
                  </a:p>
                </p:txBody>
              </p:sp>
              <p:sp>
                <p:nvSpPr>
                  <p:cNvPr id="25" name="TextBox 24"/>
                  <p:cNvSpPr txBox="1"/>
                  <p:nvPr/>
                </p:nvSpPr>
                <p:spPr>
                  <a:xfrm>
                    <a:off x="1707830" y="1030907"/>
                    <a:ext cx="461665" cy="4147873"/>
                  </a:xfrm>
                  <a:prstGeom prst="rect">
                    <a:avLst/>
                  </a:prstGeom>
                  <a:noFill/>
                </p:spPr>
                <p:txBody>
                  <a:bodyPr vert="vert270" wrap="square" rtlCol="0">
                    <a:spAutoFit/>
                  </a:bodyPr>
                  <a:lstStyle/>
                  <a:p>
                    <a:r>
                      <a:rPr lang="en-US" dirty="0" smtClean="0"/>
                      <a:t>Volume of Gas in Tank in Gallons</a:t>
                    </a:r>
                    <a:endParaRPr lang="en-US" dirty="0"/>
                  </a:p>
                </p:txBody>
              </p:sp>
            </p:grpSp>
            <p:sp>
              <p:nvSpPr>
                <p:cNvPr id="27" name="TextBox 26"/>
                <p:cNvSpPr txBox="1"/>
                <p:nvPr/>
              </p:nvSpPr>
              <p:spPr>
                <a:xfrm>
                  <a:off x="2370668" y="1848554"/>
                  <a:ext cx="790223" cy="2616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100" dirty="0" smtClean="0"/>
                    <a:t>Driver A</a:t>
                  </a:r>
                  <a:endParaRPr lang="en-US" sz="1100" dirty="0"/>
                </a:p>
              </p:txBody>
            </p:sp>
          </p:grpSp>
          <p:sp>
            <p:nvSpPr>
              <p:cNvPr id="38" name="TextBox 37"/>
              <p:cNvSpPr txBox="1"/>
              <p:nvPr/>
            </p:nvSpPr>
            <p:spPr>
              <a:xfrm>
                <a:off x="3793058" y="3567275"/>
                <a:ext cx="790223" cy="2616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100" dirty="0" smtClean="0"/>
                  <a:t>Driver B</a:t>
                </a:r>
                <a:endParaRPr lang="en-US" sz="1100" dirty="0"/>
              </a:p>
            </p:txBody>
          </p:sp>
        </p:grpSp>
        <p:sp>
          <p:nvSpPr>
            <p:cNvPr id="39" name="TextBox 38"/>
            <p:cNvSpPr txBox="1"/>
            <p:nvPr/>
          </p:nvSpPr>
          <p:spPr>
            <a:xfrm>
              <a:off x="2421470" y="4030117"/>
              <a:ext cx="790223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 smtClean="0"/>
                <a:t>Driver C</a:t>
              </a:r>
              <a:endParaRPr lang="en-US" sz="1100" dirty="0"/>
            </a:p>
          </p:txBody>
        </p:sp>
        <p:sp>
          <p:nvSpPr>
            <p:cNvPr id="40" name="TextBox 39"/>
            <p:cNvSpPr txBox="1"/>
            <p:nvPr/>
          </p:nvSpPr>
          <p:spPr>
            <a:xfrm>
              <a:off x="2432756" y="4846615"/>
              <a:ext cx="790223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 smtClean="0"/>
                <a:t>Driver </a:t>
              </a:r>
              <a:r>
                <a:rPr lang="en-US" sz="1100" dirty="0"/>
                <a:t>D</a:t>
              </a:r>
            </a:p>
          </p:txBody>
        </p:sp>
      </p:grpSp>
      <p:sp>
        <p:nvSpPr>
          <p:cNvPr id="44" name="TextBox 43"/>
          <p:cNvSpPr txBox="1"/>
          <p:nvPr/>
        </p:nvSpPr>
        <p:spPr>
          <a:xfrm>
            <a:off x="2624667" y="536222"/>
            <a:ext cx="4826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What Can you Determine from this Graph?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Reflect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can you Determine?</a:t>
            </a:r>
          </a:p>
          <a:p>
            <a:r>
              <a:rPr lang="en-US" dirty="0" smtClean="0"/>
              <a:t>What Questions Do You Have</a:t>
            </a:r>
          </a:p>
          <a:p>
            <a:r>
              <a:rPr lang="en-US" dirty="0" smtClean="0"/>
              <a:t>What Else Do You Want to Know?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707830" y="1030907"/>
            <a:ext cx="5375948" cy="4742981"/>
            <a:chOff x="1707830" y="1030907"/>
            <a:chExt cx="5375948" cy="4742981"/>
          </a:xfrm>
        </p:grpSpPr>
        <p:sp>
          <p:nvSpPr>
            <p:cNvPr id="14" name="Oval 13"/>
            <p:cNvSpPr/>
            <p:nvPr/>
          </p:nvSpPr>
          <p:spPr>
            <a:xfrm>
              <a:off x="2074333" y="1707442"/>
              <a:ext cx="153195" cy="155223"/>
            </a:xfrm>
            <a:prstGeom prst="ellipse">
              <a:avLst/>
            </a:prstGeom>
            <a:solidFill>
              <a:schemeClr val="tx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Oval 14"/>
            <p:cNvSpPr/>
            <p:nvPr/>
          </p:nvSpPr>
          <p:spPr>
            <a:xfrm>
              <a:off x="3637833" y="4145824"/>
              <a:ext cx="153195" cy="155223"/>
            </a:xfrm>
            <a:prstGeom prst="ellipse">
              <a:avLst/>
            </a:prstGeom>
            <a:solidFill>
              <a:schemeClr val="tx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2" name="Group 21"/>
            <p:cNvGrpSpPr/>
            <p:nvPr/>
          </p:nvGrpSpPr>
          <p:grpSpPr>
            <a:xfrm>
              <a:off x="1707830" y="1030907"/>
              <a:ext cx="5375948" cy="4742981"/>
              <a:chOff x="1707830" y="1030907"/>
              <a:chExt cx="5375948" cy="4742981"/>
            </a:xfrm>
          </p:grpSpPr>
          <p:grpSp>
            <p:nvGrpSpPr>
              <p:cNvPr id="20" name="Group 19"/>
              <p:cNvGrpSpPr/>
              <p:nvPr/>
            </p:nvGrpSpPr>
            <p:grpSpPr>
              <a:xfrm>
                <a:off x="1707830" y="1030907"/>
                <a:ext cx="5375948" cy="4742981"/>
                <a:chOff x="1707830" y="1030907"/>
                <a:chExt cx="5375948" cy="4742981"/>
              </a:xfrm>
            </p:grpSpPr>
            <p:grpSp>
              <p:nvGrpSpPr>
                <p:cNvPr id="4" name="Group 3"/>
                <p:cNvGrpSpPr/>
                <p:nvPr/>
              </p:nvGrpSpPr>
              <p:grpSpPr>
                <a:xfrm>
                  <a:off x="1707830" y="1030907"/>
                  <a:ext cx="5375948" cy="4742981"/>
                  <a:chOff x="1707830" y="1030907"/>
                  <a:chExt cx="5375948" cy="4742981"/>
                </a:xfrm>
              </p:grpSpPr>
              <p:grpSp>
                <p:nvGrpSpPr>
                  <p:cNvPr id="5" name="Group 22"/>
                  <p:cNvGrpSpPr/>
                  <p:nvPr/>
                </p:nvGrpSpPr>
                <p:grpSpPr>
                  <a:xfrm>
                    <a:off x="2017889" y="1256683"/>
                    <a:ext cx="5065889" cy="4315179"/>
                    <a:chOff x="2017889" y="1256683"/>
                    <a:chExt cx="5065889" cy="4315179"/>
                  </a:xfrm>
                </p:grpSpPr>
                <p:cxnSp>
                  <p:nvCxnSpPr>
                    <p:cNvPr id="8" name="Straight Arrow Connector 7"/>
                    <p:cNvCxnSpPr/>
                    <p:nvPr/>
                  </p:nvCxnSpPr>
                  <p:spPr>
                    <a:xfrm flipV="1">
                      <a:off x="2017889" y="5404556"/>
                      <a:ext cx="5065889" cy="14111"/>
                    </a:xfrm>
                    <a:prstGeom prst="straightConnector1">
                      <a:avLst/>
                    </a:prstGeom>
                    <a:ln>
                      <a:solidFill>
                        <a:schemeClr val="tx1"/>
                      </a:solidFill>
                      <a:tailEnd type="arrow"/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9" name="Straight Arrow Connector 8"/>
                    <p:cNvCxnSpPr/>
                    <p:nvPr/>
                  </p:nvCxnSpPr>
                  <p:spPr>
                    <a:xfrm rot="5400000" flipH="1" flipV="1">
                      <a:off x="12700" y="3413479"/>
                      <a:ext cx="4315179" cy="1588"/>
                    </a:xfrm>
                    <a:prstGeom prst="straightConnector1">
                      <a:avLst/>
                    </a:prstGeom>
                    <a:ln>
                      <a:solidFill>
                        <a:schemeClr val="tx1"/>
                      </a:solidFill>
                      <a:tailEnd type="arrow"/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0" name="Straight Connector 9"/>
                    <p:cNvCxnSpPr/>
                    <p:nvPr/>
                  </p:nvCxnSpPr>
                  <p:spPr>
                    <a:xfrm rot="16200000" flipH="1">
                      <a:off x="1541551" y="2476500"/>
                      <a:ext cx="3556003" cy="2300112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sp>
                <p:nvSpPr>
                  <p:cNvPr id="6" name="TextBox 5"/>
                  <p:cNvSpPr txBox="1"/>
                  <p:nvPr/>
                </p:nvSpPr>
                <p:spPr>
                  <a:xfrm>
                    <a:off x="3414889" y="5404556"/>
                    <a:ext cx="3668889" cy="36933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US" dirty="0" smtClean="0"/>
                      <a:t>Time in Hours Since Vehicles Started</a:t>
                    </a:r>
                    <a:endParaRPr lang="en-US" dirty="0"/>
                  </a:p>
                </p:txBody>
              </p:sp>
              <p:sp>
                <p:nvSpPr>
                  <p:cNvPr id="7" name="TextBox 6"/>
                  <p:cNvSpPr txBox="1"/>
                  <p:nvPr/>
                </p:nvSpPr>
                <p:spPr>
                  <a:xfrm>
                    <a:off x="1707830" y="1030907"/>
                    <a:ext cx="461665" cy="4147873"/>
                  </a:xfrm>
                  <a:prstGeom prst="rect">
                    <a:avLst/>
                  </a:prstGeom>
                  <a:noFill/>
                </p:spPr>
                <p:txBody>
                  <a:bodyPr vert="vert270" wrap="square" rtlCol="0">
                    <a:spAutoFit/>
                  </a:bodyPr>
                  <a:lstStyle/>
                  <a:p>
                    <a:r>
                      <a:rPr lang="en-US" dirty="0" smtClean="0"/>
                      <a:t>Volume of Gas in Tank in Gallons</a:t>
                    </a:r>
                    <a:endParaRPr lang="en-US" dirty="0"/>
                  </a:p>
                </p:txBody>
              </p:sp>
            </p:grpSp>
            <p:sp>
              <p:nvSpPr>
                <p:cNvPr id="16" name="TextBox 15"/>
                <p:cNvSpPr txBox="1"/>
                <p:nvPr/>
              </p:nvSpPr>
              <p:spPr>
                <a:xfrm>
                  <a:off x="2243669" y="1524000"/>
                  <a:ext cx="73323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dirty="0" smtClean="0"/>
                    <a:t>(0,42)</a:t>
                  </a:r>
                  <a:endParaRPr lang="en-US" dirty="0"/>
                </a:p>
              </p:txBody>
            </p:sp>
            <p:sp>
              <p:nvSpPr>
                <p:cNvPr id="19" name="TextBox 18"/>
                <p:cNvSpPr txBox="1"/>
                <p:nvPr/>
              </p:nvSpPr>
              <p:spPr>
                <a:xfrm>
                  <a:off x="3764329" y="3931715"/>
                  <a:ext cx="733231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dirty="0" smtClean="0"/>
                    <a:t>(4,12)</a:t>
                  </a:r>
                  <a:endParaRPr lang="en-US" dirty="0"/>
                </a:p>
              </p:txBody>
            </p:sp>
          </p:grpSp>
          <p:sp>
            <p:nvSpPr>
              <p:cNvPr id="21" name="TextBox 20"/>
              <p:cNvSpPr txBox="1"/>
              <p:nvPr/>
            </p:nvSpPr>
            <p:spPr>
              <a:xfrm>
                <a:off x="2737556" y="2525889"/>
                <a:ext cx="1255888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dirty="0" smtClean="0"/>
                  <a:t>Driver A</a:t>
                </a:r>
                <a:endParaRPr lang="en-US" dirty="0"/>
              </a:p>
            </p:txBody>
          </p:sp>
        </p:grpSp>
      </p:grpSp>
      <p:sp>
        <p:nvSpPr>
          <p:cNvPr id="24" name="TextBox 23"/>
          <p:cNvSpPr txBox="1"/>
          <p:nvPr/>
        </p:nvSpPr>
        <p:spPr>
          <a:xfrm>
            <a:off x="1947332" y="479778"/>
            <a:ext cx="427566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What can you determine given this Data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614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Add ordered pairs to the graph that make sense to you.</a:t>
            </a:r>
            <a:endParaRPr lang="en-US" dirty="0"/>
          </a:p>
        </p:txBody>
      </p:sp>
      <p:grpSp>
        <p:nvGrpSpPr>
          <p:cNvPr id="4" name="Group 3"/>
          <p:cNvGrpSpPr/>
          <p:nvPr/>
        </p:nvGrpSpPr>
        <p:grpSpPr>
          <a:xfrm>
            <a:off x="1707830" y="1030907"/>
            <a:ext cx="5375948" cy="4742981"/>
            <a:chOff x="1707830" y="1030907"/>
            <a:chExt cx="5375948" cy="4742981"/>
          </a:xfrm>
        </p:grpSpPr>
        <p:grpSp>
          <p:nvGrpSpPr>
            <p:cNvPr id="5" name="Group 41"/>
            <p:cNvGrpSpPr/>
            <p:nvPr/>
          </p:nvGrpSpPr>
          <p:grpSpPr>
            <a:xfrm>
              <a:off x="1707830" y="1030907"/>
              <a:ext cx="5375948" cy="4742981"/>
              <a:chOff x="1707830" y="1030907"/>
              <a:chExt cx="5375948" cy="4742981"/>
            </a:xfrm>
          </p:grpSpPr>
          <p:grpSp>
            <p:nvGrpSpPr>
              <p:cNvPr id="8" name="Group 40"/>
              <p:cNvGrpSpPr/>
              <p:nvPr/>
            </p:nvGrpSpPr>
            <p:grpSpPr>
              <a:xfrm>
                <a:off x="1707830" y="1030907"/>
                <a:ext cx="5375948" cy="4742981"/>
                <a:chOff x="1707830" y="1030907"/>
                <a:chExt cx="5375948" cy="4742981"/>
              </a:xfrm>
            </p:grpSpPr>
            <p:grpSp>
              <p:nvGrpSpPr>
                <p:cNvPr id="10" name="Group 25"/>
                <p:cNvGrpSpPr/>
                <p:nvPr/>
              </p:nvGrpSpPr>
              <p:grpSpPr>
                <a:xfrm>
                  <a:off x="1707830" y="1030907"/>
                  <a:ext cx="5375948" cy="4742981"/>
                  <a:chOff x="1707830" y="1030907"/>
                  <a:chExt cx="5375948" cy="4742981"/>
                </a:xfrm>
              </p:grpSpPr>
              <p:grpSp>
                <p:nvGrpSpPr>
                  <p:cNvPr id="12" name="Group 22"/>
                  <p:cNvGrpSpPr/>
                  <p:nvPr/>
                </p:nvGrpSpPr>
                <p:grpSpPr>
                  <a:xfrm>
                    <a:off x="2017889" y="1256683"/>
                    <a:ext cx="5065889" cy="4315179"/>
                    <a:chOff x="2017889" y="1256683"/>
                    <a:chExt cx="5065889" cy="4315179"/>
                  </a:xfrm>
                </p:grpSpPr>
                <p:cxnSp>
                  <p:nvCxnSpPr>
                    <p:cNvPr id="15" name="Straight Arrow Connector 14"/>
                    <p:cNvCxnSpPr/>
                    <p:nvPr/>
                  </p:nvCxnSpPr>
                  <p:spPr>
                    <a:xfrm flipV="1">
                      <a:off x="2017889" y="5404556"/>
                      <a:ext cx="5065889" cy="14111"/>
                    </a:xfrm>
                    <a:prstGeom prst="straightConnector1">
                      <a:avLst/>
                    </a:prstGeom>
                    <a:ln>
                      <a:solidFill>
                        <a:schemeClr val="tx1"/>
                      </a:solidFill>
                      <a:tailEnd type="arrow"/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6" name="Straight Arrow Connector 5"/>
                    <p:cNvCxnSpPr/>
                    <p:nvPr/>
                  </p:nvCxnSpPr>
                  <p:spPr>
                    <a:xfrm rot="5400000" flipH="1" flipV="1">
                      <a:off x="12700" y="3413479"/>
                      <a:ext cx="4315179" cy="1588"/>
                    </a:xfrm>
                    <a:prstGeom prst="straightConnector1">
                      <a:avLst/>
                    </a:prstGeom>
                    <a:ln>
                      <a:solidFill>
                        <a:schemeClr val="tx1"/>
                      </a:solidFill>
                      <a:tailEnd type="arrow"/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7" name="Straight Connector 16"/>
                    <p:cNvCxnSpPr/>
                    <p:nvPr/>
                  </p:nvCxnSpPr>
                  <p:spPr>
                    <a:xfrm rot="16200000" flipH="1">
                      <a:off x="1541551" y="2476500"/>
                      <a:ext cx="3556003" cy="2300112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8" name="Straight Connector 17"/>
                    <p:cNvCxnSpPr/>
                    <p:nvPr/>
                  </p:nvCxnSpPr>
                  <p:spPr>
                    <a:xfrm>
                      <a:off x="2171084" y="2906892"/>
                      <a:ext cx="4249472" cy="2497664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9" name="Straight Connector 18"/>
                    <p:cNvCxnSpPr/>
                    <p:nvPr/>
                  </p:nvCxnSpPr>
                  <p:spPr>
                    <a:xfrm>
                      <a:off x="2169495" y="4684893"/>
                      <a:ext cx="4531477" cy="719663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0" name="Straight Connector 19"/>
                    <p:cNvCxnSpPr/>
                    <p:nvPr/>
                  </p:nvCxnSpPr>
                  <p:spPr>
                    <a:xfrm>
                      <a:off x="2169495" y="4103512"/>
                      <a:ext cx="2614174" cy="1315155"/>
                    </a:xfrm>
                    <a:prstGeom prst="line">
                      <a:avLst/>
                    </a:prstGeom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/>
                    </a:lnRef>
                    <a:fillRef idx="0">
                      <a:schemeClr val="accent1"/>
                    </a:fillRef>
                    <a:effectRef idx="1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sp>
                <p:nvSpPr>
                  <p:cNvPr id="13" name="TextBox 12"/>
                  <p:cNvSpPr txBox="1"/>
                  <p:nvPr/>
                </p:nvSpPr>
                <p:spPr>
                  <a:xfrm>
                    <a:off x="3414889" y="5404556"/>
                    <a:ext cx="3668889" cy="36933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US" dirty="0" smtClean="0"/>
                      <a:t>Time in Hours Since Vehicles Started</a:t>
                    </a:r>
                    <a:endParaRPr lang="en-US" dirty="0"/>
                  </a:p>
                </p:txBody>
              </p:sp>
              <p:sp>
                <p:nvSpPr>
                  <p:cNvPr id="14" name="TextBox 13"/>
                  <p:cNvSpPr txBox="1"/>
                  <p:nvPr/>
                </p:nvSpPr>
                <p:spPr>
                  <a:xfrm>
                    <a:off x="1707830" y="1030907"/>
                    <a:ext cx="461665" cy="4147873"/>
                  </a:xfrm>
                  <a:prstGeom prst="rect">
                    <a:avLst/>
                  </a:prstGeom>
                  <a:noFill/>
                </p:spPr>
                <p:txBody>
                  <a:bodyPr vert="vert270" wrap="square" rtlCol="0">
                    <a:spAutoFit/>
                  </a:bodyPr>
                  <a:lstStyle/>
                  <a:p>
                    <a:r>
                      <a:rPr lang="en-US" dirty="0" smtClean="0"/>
                      <a:t>Volume of Gas in Tank in Gallons</a:t>
                    </a:r>
                    <a:endParaRPr lang="en-US" dirty="0"/>
                  </a:p>
                </p:txBody>
              </p:sp>
            </p:grpSp>
            <p:sp>
              <p:nvSpPr>
                <p:cNvPr id="11" name="TextBox 10"/>
                <p:cNvSpPr txBox="1"/>
                <p:nvPr/>
              </p:nvSpPr>
              <p:spPr>
                <a:xfrm>
                  <a:off x="2370668" y="1848554"/>
                  <a:ext cx="790223" cy="2616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100" dirty="0" smtClean="0"/>
                    <a:t>Driver A</a:t>
                  </a:r>
                  <a:endParaRPr lang="en-US" sz="1100" dirty="0"/>
                </a:p>
              </p:txBody>
            </p:sp>
          </p:grpSp>
          <p:sp>
            <p:nvSpPr>
              <p:cNvPr id="9" name="TextBox 8"/>
              <p:cNvSpPr txBox="1"/>
              <p:nvPr/>
            </p:nvSpPr>
            <p:spPr>
              <a:xfrm>
                <a:off x="3793058" y="3567275"/>
                <a:ext cx="790223" cy="2616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100" dirty="0" smtClean="0"/>
                  <a:t>Driver B</a:t>
                </a:r>
                <a:endParaRPr lang="en-US" sz="1100" dirty="0"/>
              </a:p>
            </p:txBody>
          </p:sp>
        </p:grpSp>
        <p:sp>
          <p:nvSpPr>
            <p:cNvPr id="6" name="TextBox 5"/>
            <p:cNvSpPr txBox="1"/>
            <p:nvPr/>
          </p:nvSpPr>
          <p:spPr>
            <a:xfrm>
              <a:off x="2421470" y="4030117"/>
              <a:ext cx="790223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 smtClean="0"/>
                <a:t>Driver C</a:t>
              </a:r>
              <a:endParaRPr lang="en-US" sz="1100" dirty="0"/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2432756" y="4846615"/>
              <a:ext cx="790223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 smtClean="0"/>
                <a:t>Driver </a:t>
              </a:r>
              <a:r>
                <a:rPr lang="en-US" sz="1100" dirty="0"/>
                <a:t>D</a:t>
              </a: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Summarize What you Know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Reflect on Your Process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Where did you start in your thinking?</a:t>
            </a:r>
          </a:p>
          <a:p>
            <a:r>
              <a:rPr lang="en-US" dirty="0" smtClean="0"/>
              <a:t>Where did you get stuck?</a:t>
            </a:r>
          </a:p>
          <a:p>
            <a:r>
              <a:rPr lang="en-US" dirty="0" smtClean="0"/>
              <a:t>How did you get unstuck?</a:t>
            </a:r>
          </a:p>
          <a:p>
            <a:r>
              <a:rPr lang="en-US" dirty="0" smtClean="0"/>
              <a:t>What are some general ideas about graphs do you think you understand now?</a:t>
            </a:r>
          </a:p>
          <a:p>
            <a:r>
              <a:rPr lang="en-US" dirty="0" smtClean="0"/>
              <a:t>How do you know you understand those ideas?</a:t>
            </a:r>
          </a:p>
          <a:p>
            <a:r>
              <a:rPr lang="en-US" dirty="0" smtClean="0"/>
              <a:t>Did you learn any knew math skills while thinking about this problem?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Map Your Learning- What was Your Path?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0"/>
            <a:ext cx="8229600" cy="61261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/>
              <a:t> 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 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/>
              <a:t> </a:t>
            </a:r>
            <a:endParaRPr lang="en-US" dirty="0" smtClean="0"/>
          </a:p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524000" y="1397000"/>
          <a:ext cx="6319845" cy="3768490"/>
        </p:xfrm>
        <a:graphic>
          <a:graphicData uri="http://schemas.openxmlformats.org/drawingml/2006/table">
            <a:tbl>
              <a:tblPr firstRow="1" firstCol="1" bandRow="1">
                <a:tableStyleId>{69CF1AB2-1976-4502-BF36-3FF5EA218861}</a:tableStyleId>
              </a:tblPr>
              <a:tblGrid>
                <a:gridCol w="1263969"/>
                <a:gridCol w="1263969"/>
                <a:gridCol w="1263969"/>
                <a:gridCol w="1263969"/>
                <a:gridCol w="1263969"/>
              </a:tblGrid>
              <a:tr h="753698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Notice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Reflect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Predict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Extend</a:t>
                      </a:r>
                      <a:endParaRPr lang="en-US" dirty="0"/>
                    </a:p>
                  </a:txBody>
                  <a:tcPr/>
                </a:tc>
              </a:tr>
              <a:tr h="753698">
                <a:tc>
                  <a:txBody>
                    <a:bodyPr/>
                    <a:lstStyle/>
                    <a:p>
                      <a:r>
                        <a:rPr lang="en-US" dirty="0" smtClean="0"/>
                        <a:t>Visual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753698">
                <a:tc>
                  <a:txBody>
                    <a:bodyPr/>
                    <a:lstStyle/>
                    <a:p>
                      <a:r>
                        <a:rPr lang="en-US" dirty="0" smtClean="0"/>
                        <a:t>Pattern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753698">
                <a:tc>
                  <a:txBody>
                    <a:bodyPr/>
                    <a:lstStyle/>
                    <a:p>
                      <a:r>
                        <a:rPr lang="en-US" dirty="0" smtClean="0"/>
                        <a:t>Words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753698">
                <a:tc>
                  <a:txBody>
                    <a:bodyPr/>
                    <a:lstStyle/>
                    <a:p>
                      <a:r>
                        <a:rPr lang="en-US" dirty="0" smtClean="0"/>
                        <a:t>Notation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4067814" y="5173700"/>
            <a:ext cx="411501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Tool in Development – C.S. Walker,</a:t>
            </a:r>
            <a:endParaRPr lang="en-US" sz="1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</TotalTime>
  <Words>201</Words>
  <Application>Microsoft Macintosh PowerPoint</Application>
  <PresentationFormat>On-screen Show (4:3)</PresentationFormat>
  <Paragraphs>46</Paragraphs>
  <Slides>7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Slide 1</vt:lpstr>
      <vt:lpstr>Reflect</vt:lpstr>
      <vt:lpstr>Slide 3</vt:lpstr>
      <vt:lpstr>Add ordered pairs to the graph that make sense to you.</vt:lpstr>
      <vt:lpstr>Summarize What you Know</vt:lpstr>
      <vt:lpstr>Reflect on Your Process</vt:lpstr>
      <vt:lpstr>Map Your Learning- What was Your Path?</vt:lpstr>
    </vt:vector>
  </TitlesOfParts>
  <Company>Clark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Carren  Walker</dc:creator>
  <cp:lastModifiedBy>Carren  Walker</cp:lastModifiedBy>
  <cp:revision>2</cp:revision>
  <dcterms:created xsi:type="dcterms:W3CDTF">2011-07-23T17:55:16Z</dcterms:created>
  <dcterms:modified xsi:type="dcterms:W3CDTF">2011-07-23T19:29:05Z</dcterms:modified>
</cp:coreProperties>
</file>

<file path=docProps/thumbnail.jpeg>
</file>